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urce Sans 3" panose="020B0604020202020204" charset="0"/>
      <p:regular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99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Многодокументный текстовый редактор на C#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Полнофункциональное приложение для работы с текстовыми документами, разработанное на Windows Forms с поддержкой одновременного редактирования нескольких файлов</a:t>
            </a:r>
            <a:endParaRPr lang="en-US" sz="185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7703D44-5328-E2D7-3B11-7123F48F751A}"/>
              </a:ext>
            </a:extLst>
          </p:cNvPr>
          <p:cNvSpPr/>
          <p:nvPr/>
        </p:nvSpPr>
        <p:spPr>
          <a:xfrm>
            <a:off x="12857356" y="7738946"/>
            <a:ext cx="1773044" cy="4906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80993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Результаты тестирования и готовность к эксплуатации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287435"/>
            <a:ext cx="3141702" cy="299204"/>
          </a:xfrm>
          <a:prstGeom prst="roundRect">
            <a:avLst>
              <a:gd name="adj" fmla="val 33603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4" name="Shape 2"/>
          <p:cNvSpPr/>
          <p:nvPr/>
        </p:nvSpPr>
        <p:spPr>
          <a:xfrm>
            <a:off x="837724" y="3287435"/>
            <a:ext cx="3141702" cy="299204"/>
          </a:xfrm>
          <a:prstGeom prst="roundRect">
            <a:avLst>
              <a:gd name="adj" fmla="val 33603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4158853" y="3287435"/>
            <a:ext cx="79771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100%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837724" y="3885724"/>
            <a:ext cx="28839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Функциональность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4381262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Все заявленные функции реализованы и работают корректно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55776" y="3287435"/>
            <a:ext cx="3141702" cy="299204"/>
          </a:xfrm>
          <a:prstGeom prst="roundRect">
            <a:avLst>
              <a:gd name="adj" fmla="val 33603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Shape 7"/>
          <p:cNvSpPr/>
          <p:nvPr/>
        </p:nvSpPr>
        <p:spPr>
          <a:xfrm>
            <a:off x="5255776" y="3287435"/>
            <a:ext cx="3141702" cy="299204"/>
          </a:xfrm>
          <a:prstGeom prst="roundRect">
            <a:avLst>
              <a:gd name="adj" fmla="val 33603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8"/>
          <p:cNvSpPr/>
          <p:nvPr/>
        </p:nvSpPr>
        <p:spPr>
          <a:xfrm>
            <a:off x="8576905" y="3287435"/>
            <a:ext cx="79771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100%</a:t>
            </a:r>
            <a:endParaRPr lang="en-US" sz="2350" dirty="0"/>
          </a:p>
        </p:txBody>
      </p:sp>
      <p:sp>
        <p:nvSpPr>
          <p:cNvPr id="11" name="Text 9"/>
          <p:cNvSpPr/>
          <p:nvPr/>
        </p:nvSpPr>
        <p:spPr>
          <a:xfrm>
            <a:off x="5255776" y="38857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Стабильность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55776" y="4381262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Проверена надёжность при одновременном редактировании нескольких документов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9673828" y="3287435"/>
            <a:ext cx="3141702" cy="299204"/>
          </a:xfrm>
          <a:prstGeom prst="roundRect">
            <a:avLst>
              <a:gd name="adj" fmla="val 33603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4" name="Shape 12"/>
          <p:cNvSpPr/>
          <p:nvPr/>
        </p:nvSpPr>
        <p:spPr>
          <a:xfrm>
            <a:off x="9673828" y="3287435"/>
            <a:ext cx="3141702" cy="299204"/>
          </a:xfrm>
          <a:prstGeom prst="roundRect">
            <a:avLst>
              <a:gd name="adj" fmla="val 33603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Text 13"/>
          <p:cNvSpPr/>
          <p:nvPr/>
        </p:nvSpPr>
        <p:spPr>
          <a:xfrm>
            <a:off x="12994958" y="3287435"/>
            <a:ext cx="79771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100%</a:t>
            </a:r>
            <a:endParaRPr lang="en-US" sz="2350" dirty="0"/>
          </a:p>
        </p:txBody>
      </p:sp>
      <p:sp>
        <p:nvSpPr>
          <p:cNvPr id="16" name="Text 14"/>
          <p:cNvSpPr/>
          <p:nvPr/>
        </p:nvSpPr>
        <p:spPr>
          <a:xfrm>
            <a:off x="9673828" y="38857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Совместимость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3828" y="4381262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Полная поддержка UTF-8, горячих клавиш и переключения тем оформления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837724" y="5799534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Заключение:</a:t>
            </a: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Текстовый редактор успешно прошёл комплексное тестирование, полностью соответствует техническому заданию и готов к использованию. Приложение обеспечивает удобную работу с текстовыми документами, стабильность благодаря Windows Forms и простоту развёртывания.</a:t>
            </a:r>
            <a:endParaRPr lang="en-US" sz="185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C575ABE-AC58-F865-B2E0-36AA5DFC2616}"/>
              </a:ext>
            </a:extLst>
          </p:cNvPr>
          <p:cNvSpPr/>
          <p:nvPr/>
        </p:nvSpPr>
        <p:spPr>
          <a:xfrm>
            <a:off x="12846205" y="7743229"/>
            <a:ext cx="1784195" cy="4683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213" y="935831"/>
            <a:ext cx="7633573" cy="1269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Технологическая основа проекта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55213" y="2528888"/>
            <a:ext cx="3708916" cy="2965133"/>
          </a:xfrm>
          <a:prstGeom prst="roundRect">
            <a:avLst>
              <a:gd name="adj" fmla="val 3057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978575" y="2752249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Язык разработки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78575" y="3198971"/>
            <a:ext cx="3262193" cy="2071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C# — современный, мощный язык с поддержкой объектно-ориентированного программирования и расширенными возможностями для работы с текстом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871" y="2528888"/>
            <a:ext cx="3708916" cy="2965133"/>
          </a:xfrm>
          <a:prstGeom prst="roundRect">
            <a:avLst>
              <a:gd name="adj" fmla="val 3057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4903232" y="2752249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Платформа UI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903232" y="3198971"/>
            <a:ext cx="3262193" cy="1726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Windows Forms обеспечивает надёжность, совместимость с операционными системами Windows и простое развёртывание приложения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5213" y="5709761"/>
            <a:ext cx="7633573" cy="1584008"/>
          </a:xfrm>
          <a:prstGeom prst="roundRect">
            <a:avLst>
              <a:gd name="adj" fmla="val 5722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978575" y="5933123"/>
            <a:ext cx="2919412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Ключевой компонент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78575" y="6379845"/>
            <a:ext cx="7186851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RichTextBox предоставляет мощные возможности: форматирование текста, поддержка различных шрифтов, выделение и базовое форматирование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032" y="647462"/>
            <a:ext cx="7495937" cy="2077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Архитектура пользовательского интерфейса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824032" y="3313390"/>
            <a:ext cx="3460790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Структура главного окна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24032" y="4241244"/>
            <a:ext cx="3460790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Меню с основными функциями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24032" y="5077063"/>
            <a:ext cx="3460790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Статусбар с информацией о документе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24032" y="5912882"/>
            <a:ext cx="3460790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Рабочая область с RichTextBox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24032" y="6748701"/>
            <a:ext cx="3460790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Два окна редактора при запуске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866799" y="3313390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Система меню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4866799" y="3895011"/>
            <a:ext cx="3460790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Файл</a:t>
            </a: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работа с документами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866799" y="4730829"/>
            <a:ext cx="3460790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Правка</a:t>
            </a: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редактирование текста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866799" y="5566648"/>
            <a:ext cx="3460790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Формат</a:t>
            </a: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форматирование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66799" y="6025753"/>
            <a:ext cx="3460790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Вид</a:t>
            </a: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темы оформления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463" y="593765"/>
            <a:ext cx="6590586" cy="552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Функции работы с файлами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57463" y="1427917"/>
            <a:ext cx="7829074" cy="1411129"/>
          </a:xfrm>
          <a:prstGeom prst="roundRect">
            <a:avLst>
              <a:gd name="adj" fmla="val 559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680323" y="1450777"/>
            <a:ext cx="751403" cy="1365409"/>
          </a:xfrm>
          <a:prstGeom prst="roundRect">
            <a:avLst>
              <a:gd name="adj" fmla="val 6849"/>
            </a:avLst>
          </a:prstGeom>
          <a:solidFill>
            <a:srgbClr val="F9D2E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911304" y="1957388"/>
            <a:ext cx="281702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9488" y="1638538"/>
            <a:ext cx="2209919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Открытие файлов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619488" y="2027396"/>
            <a:ext cx="6656427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Использует OpenFileDialog и File.ReadAllText для загрузки содержимого TXT файлов с кодировкой UTF-8 в компонент RichTextBox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57463" y="3026807"/>
            <a:ext cx="7829074" cy="1411129"/>
          </a:xfrm>
          <a:prstGeom prst="roundRect">
            <a:avLst>
              <a:gd name="adj" fmla="val 559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Shape 7"/>
          <p:cNvSpPr/>
          <p:nvPr/>
        </p:nvSpPr>
        <p:spPr>
          <a:xfrm>
            <a:off x="680323" y="3049667"/>
            <a:ext cx="751403" cy="1365409"/>
          </a:xfrm>
          <a:prstGeom prst="roundRect">
            <a:avLst>
              <a:gd name="adj" fmla="val 6849"/>
            </a:avLst>
          </a:prstGeom>
          <a:solidFill>
            <a:srgbClr val="F9D2E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911304" y="3556278"/>
            <a:ext cx="281702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9488" y="3237428"/>
            <a:ext cx="2854881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Сохранение документов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619488" y="3626287"/>
            <a:ext cx="6656427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Применяет SaveFileDialog и File.WriteAllText для сохранения текущего текста документа с полной поддержкой кодировки UTF-8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57463" y="4625697"/>
            <a:ext cx="7829074" cy="1411129"/>
          </a:xfrm>
          <a:prstGeom prst="roundRect">
            <a:avLst>
              <a:gd name="adj" fmla="val 559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Shape 12"/>
          <p:cNvSpPr/>
          <p:nvPr/>
        </p:nvSpPr>
        <p:spPr>
          <a:xfrm>
            <a:off x="680323" y="4648557"/>
            <a:ext cx="751403" cy="1365409"/>
          </a:xfrm>
          <a:prstGeom prst="roundRect">
            <a:avLst>
              <a:gd name="adj" fmla="val 6849"/>
            </a:avLst>
          </a:prstGeom>
          <a:solidFill>
            <a:srgbClr val="F9D2E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Text 13"/>
          <p:cNvSpPr/>
          <p:nvPr/>
        </p:nvSpPr>
        <p:spPr>
          <a:xfrm>
            <a:off x="911304" y="5155168"/>
            <a:ext cx="281702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619488" y="4836319"/>
            <a:ext cx="288321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Управление названиями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1619488" y="5225177"/>
            <a:ext cx="6656427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Заголовок окна обновляется при каждой операции, отображая имя файла или статус «Новый документ»</a:t>
            </a:r>
            <a:endParaRPr lang="en-US" sz="1450" dirty="0"/>
          </a:p>
        </p:txBody>
      </p:sp>
      <p:sp>
        <p:nvSpPr>
          <p:cNvPr id="19" name="Shape 16"/>
          <p:cNvSpPr/>
          <p:nvPr/>
        </p:nvSpPr>
        <p:spPr>
          <a:xfrm>
            <a:off x="657463" y="6224588"/>
            <a:ext cx="7829074" cy="1411129"/>
          </a:xfrm>
          <a:prstGeom prst="roundRect">
            <a:avLst>
              <a:gd name="adj" fmla="val 559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0" name="Shape 17"/>
          <p:cNvSpPr/>
          <p:nvPr/>
        </p:nvSpPr>
        <p:spPr>
          <a:xfrm>
            <a:off x="680323" y="6247448"/>
            <a:ext cx="751403" cy="1365409"/>
          </a:xfrm>
          <a:prstGeom prst="roundRect">
            <a:avLst>
              <a:gd name="adj" fmla="val 6849"/>
            </a:avLst>
          </a:prstGeom>
          <a:solidFill>
            <a:srgbClr val="F9D2E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1" name="Text 18"/>
          <p:cNvSpPr/>
          <p:nvPr/>
        </p:nvSpPr>
        <p:spPr>
          <a:xfrm>
            <a:off x="911304" y="6754058"/>
            <a:ext cx="281702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4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1619488" y="6435209"/>
            <a:ext cx="2209919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Автосохранение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1619488" y="6824067"/>
            <a:ext cx="6656427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Реализовано сохранение каждые 60 секунд во временный файл с предложением восстановления при запуске приложения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1022258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Операции редактирования текста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992630" y="24443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Копирование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939891"/>
            <a:ext cx="397109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Копирование выделенного текста в буфер обмена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2578" y="3152775"/>
            <a:ext cx="358140" cy="3581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21585" y="24443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Вырезание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821585" y="2939891"/>
            <a:ext cx="397109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Удаление текста с сохранением в буфер обмена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9563" y="3152775"/>
            <a:ext cx="358140" cy="3581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61019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Вставка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61019" y="4570928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Вставка содержимого буфера обмена в текущую позицию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22995" y="4527113"/>
            <a:ext cx="358140" cy="35814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821585" y="57064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Удаление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821585" y="6201966"/>
            <a:ext cx="397109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Удаление выделенного текста без сохранения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29563" y="5901333"/>
            <a:ext cx="358140" cy="35814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992630" y="58978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Отмена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837724" y="6393418"/>
            <a:ext cx="397109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Возврат последнего действия</a:t>
            </a:r>
            <a:endParaRPr lang="en-US" sz="18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2578" y="5901333"/>
            <a:ext cx="358140" cy="358140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1753195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Выделить всё</a:t>
            </a:r>
            <a:endParaRPr lang="en-US" sz="2200" dirty="0"/>
          </a:p>
        </p:txBody>
      </p:sp>
      <p:sp>
        <p:nvSpPr>
          <p:cNvPr id="24" name="Text 12"/>
          <p:cNvSpPr/>
          <p:nvPr/>
        </p:nvSpPr>
        <p:spPr>
          <a:xfrm>
            <a:off x="837724" y="4570928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Выделение всего содержимого документа</a:t>
            </a:r>
            <a:endParaRPr lang="en-US" sz="1850" dirty="0"/>
          </a:p>
        </p:txBody>
      </p:sp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26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49146" y="4527113"/>
            <a:ext cx="358140" cy="35814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8AC8532-FC2B-DA7C-99C5-2DB726D47F82}"/>
              </a:ext>
            </a:extLst>
          </p:cNvPr>
          <p:cNvSpPr/>
          <p:nvPr/>
        </p:nvSpPr>
        <p:spPr>
          <a:xfrm>
            <a:off x="12877204" y="7759791"/>
            <a:ext cx="1753196" cy="4237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30298"/>
            <a:ext cx="115201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Возможности форматирования текста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13065"/>
            <a:ext cx="2388870" cy="14763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3886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Выбор шрифта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884182"/>
            <a:ext cx="411884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Стандартное диалоговое окно FontDialog позволяет выбирать различные шрифты и их параметры, применяя их ко всему содержимому RichTextBox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2613065"/>
            <a:ext cx="2388870" cy="14763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43886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Цвет текста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4884182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Цвет применяется к выделенному фрагменту, а при отсутствии выделения становится цветом по умолчанию для нового текста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2613065"/>
            <a:ext cx="2388870" cy="14763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43886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Перенос строк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4884182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Управление свойством WordWrap компонента RichTextBox переключает отображение вертикальной или обеих полос прокрутки</a:t>
            </a:r>
            <a:endParaRPr lang="en-US" sz="185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DCDCB99-75C4-6EEF-C2C6-09191F0C4585}"/>
              </a:ext>
            </a:extLst>
          </p:cNvPr>
          <p:cNvSpPr/>
          <p:nvPr/>
        </p:nvSpPr>
        <p:spPr>
          <a:xfrm>
            <a:off x="12846205" y="7683190"/>
            <a:ext cx="1784195" cy="4683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254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2262545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2625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3412" y="2760226"/>
            <a:ext cx="8017312" cy="532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Многодокументный режим работы</a:t>
            </a:r>
            <a:endParaRPr lang="en-US" sz="3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12" y="3835479"/>
            <a:ext cx="6591300" cy="11430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14388" y="4559379"/>
            <a:ext cx="212943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Инициализация</a:t>
            </a:r>
            <a:endParaRPr lang="en-US" sz="1650" dirty="0"/>
          </a:p>
        </p:txBody>
      </p:sp>
      <p:sp>
        <p:nvSpPr>
          <p:cNvPr id="8" name="Text 3"/>
          <p:cNvSpPr/>
          <p:nvPr/>
        </p:nvSpPr>
        <p:spPr>
          <a:xfrm>
            <a:off x="814388" y="4934188"/>
            <a:ext cx="622935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 запуске программы автоматически создаются два окна редактора</a:t>
            </a:r>
            <a:endParaRPr lang="en-US" sz="14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688" y="3564017"/>
            <a:ext cx="6591300" cy="11430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86663" y="4287917"/>
            <a:ext cx="2422446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Создание новых окон</a:t>
            </a:r>
            <a:endParaRPr lang="en-US" sz="1650" dirty="0"/>
          </a:p>
        </p:txBody>
      </p:sp>
      <p:sp>
        <p:nvSpPr>
          <p:cNvPr id="11" name="Text 5"/>
          <p:cNvSpPr/>
          <p:nvPr/>
        </p:nvSpPr>
        <p:spPr>
          <a:xfrm>
            <a:off x="7586663" y="4662726"/>
            <a:ext cx="6229350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Команда «Новое окно» создаёт новый экземпляр Form1 с копией содержимого, шрифта, цвета и настроек</a:t>
            </a:r>
            <a:endParaRPr lang="en-US" sz="14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12" y="5875258"/>
            <a:ext cx="6591300" cy="11430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814388" y="6599158"/>
            <a:ext cx="2311598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Независимая работа</a:t>
            </a:r>
            <a:endParaRPr lang="en-US" sz="1650" dirty="0"/>
          </a:p>
        </p:txBody>
      </p:sp>
      <p:sp>
        <p:nvSpPr>
          <p:cNvPr id="14" name="Text 7"/>
          <p:cNvSpPr/>
          <p:nvPr/>
        </p:nvSpPr>
        <p:spPr>
          <a:xfrm>
            <a:off x="814388" y="6973967"/>
            <a:ext cx="6229350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Каждое окно редактирует собственный документ, позволяя параллельно работать с несколькими файлами</a:t>
            </a:r>
            <a:endParaRPr lang="en-US" sz="14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688" y="5603796"/>
            <a:ext cx="6591300" cy="11430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586663" y="6327696"/>
            <a:ext cx="212943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Обмен данными</a:t>
            </a:r>
            <a:endParaRPr lang="en-US" sz="1650" dirty="0"/>
          </a:p>
        </p:txBody>
      </p:sp>
      <p:sp>
        <p:nvSpPr>
          <p:cNvPr id="17" name="Text 9"/>
          <p:cNvSpPr/>
          <p:nvPr/>
        </p:nvSpPr>
        <p:spPr>
          <a:xfrm>
            <a:off x="7586663" y="6702504"/>
            <a:ext cx="6229350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Возможность копирования/вставки текста между несколькими окнами через буфер обмена</a:t>
            </a:r>
            <a:endParaRPr lang="en-US" sz="1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DD273A8-557C-B055-AA0F-09AE932DCB92}"/>
              </a:ext>
            </a:extLst>
          </p:cNvPr>
          <p:cNvSpPr/>
          <p:nvPr/>
        </p:nvSpPr>
        <p:spPr>
          <a:xfrm>
            <a:off x="12846205" y="7761249"/>
            <a:ext cx="1784195" cy="4683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25987"/>
            <a:ext cx="1234178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Система горячих клавиш и инструменты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28292"/>
            <a:ext cx="31305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Основные сочетания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837724" y="3149441"/>
            <a:ext cx="6185535" cy="2757011"/>
          </a:xfrm>
          <a:prstGeom prst="roundRect">
            <a:avLst>
              <a:gd name="adj" fmla="val 364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Shape 3"/>
          <p:cNvSpPr/>
          <p:nvPr/>
        </p:nvSpPr>
        <p:spPr>
          <a:xfrm>
            <a:off x="845344" y="3157061"/>
            <a:ext cx="6170295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4"/>
          <p:cNvSpPr/>
          <p:nvPr/>
        </p:nvSpPr>
        <p:spPr>
          <a:xfrm>
            <a:off x="1084659" y="3308271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Ctrl+N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173617" y="3308271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Новый документ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845344" y="3842504"/>
            <a:ext cx="6170295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7"/>
          <p:cNvSpPr/>
          <p:nvPr/>
        </p:nvSpPr>
        <p:spPr>
          <a:xfrm>
            <a:off x="1084659" y="3993713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Ctrl+O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4173617" y="3993713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Открыть файл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45344" y="4527947"/>
            <a:ext cx="6170295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10"/>
          <p:cNvSpPr/>
          <p:nvPr/>
        </p:nvSpPr>
        <p:spPr>
          <a:xfrm>
            <a:off x="1084659" y="4679156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Ctrl+S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4173617" y="4679156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Сохранить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45344" y="5213390"/>
            <a:ext cx="6170295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Text 13"/>
          <p:cNvSpPr/>
          <p:nvPr/>
        </p:nvSpPr>
        <p:spPr>
          <a:xfrm>
            <a:off x="1084659" y="5364599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Ctrl+Shift+N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4173617" y="5364599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Новое окно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7614761" y="2528292"/>
            <a:ext cx="44994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Редактирование и статистика</a:t>
            </a:r>
            <a:endParaRPr lang="en-US" sz="2200" dirty="0"/>
          </a:p>
        </p:txBody>
      </p:sp>
      <p:sp>
        <p:nvSpPr>
          <p:cNvPr id="18" name="Shape 16"/>
          <p:cNvSpPr/>
          <p:nvPr/>
        </p:nvSpPr>
        <p:spPr>
          <a:xfrm>
            <a:off x="7614761" y="3149441"/>
            <a:ext cx="6185535" cy="2757011"/>
          </a:xfrm>
          <a:prstGeom prst="roundRect">
            <a:avLst>
              <a:gd name="adj" fmla="val 364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9" name="Shape 17"/>
          <p:cNvSpPr/>
          <p:nvPr/>
        </p:nvSpPr>
        <p:spPr>
          <a:xfrm>
            <a:off x="7622381" y="3157061"/>
            <a:ext cx="6170295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" name="Text 18"/>
          <p:cNvSpPr/>
          <p:nvPr/>
        </p:nvSpPr>
        <p:spPr>
          <a:xfrm>
            <a:off x="7861697" y="3308271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Ctrl+X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0950654" y="3308271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Вырезать</a:t>
            </a:r>
            <a:endParaRPr lang="en-US" sz="1850" dirty="0"/>
          </a:p>
        </p:txBody>
      </p:sp>
      <p:sp>
        <p:nvSpPr>
          <p:cNvPr id="22" name="Shape 20"/>
          <p:cNvSpPr/>
          <p:nvPr/>
        </p:nvSpPr>
        <p:spPr>
          <a:xfrm>
            <a:off x="7622381" y="3842504"/>
            <a:ext cx="6170295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3" name="Text 21"/>
          <p:cNvSpPr/>
          <p:nvPr/>
        </p:nvSpPr>
        <p:spPr>
          <a:xfrm>
            <a:off x="7861697" y="3993713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Ctrl+C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10950654" y="3993713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Копировать</a:t>
            </a:r>
            <a:endParaRPr lang="en-US" sz="1850" dirty="0"/>
          </a:p>
        </p:txBody>
      </p:sp>
      <p:sp>
        <p:nvSpPr>
          <p:cNvPr id="25" name="Shape 23"/>
          <p:cNvSpPr/>
          <p:nvPr/>
        </p:nvSpPr>
        <p:spPr>
          <a:xfrm>
            <a:off x="7622381" y="4527947"/>
            <a:ext cx="6170295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6" name="Text 24"/>
          <p:cNvSpPr/>
          <p:nvPr/>
        </p:nvSpPr>
        <p:spPr>
          <a:xfrm>
            <a:off x="7861697" y="4679156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Ctrl+V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10950654" y="4679156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Вставить</a:t>
            </a:r>
            <a:endParaRPr lang="en-US" sz="1850" dirty="0"/>
          </a:p>
        </p:txBody>
      </p:sp>
      <p:sp>
        <p:nvSpPr>
          <p:cNvPr id="28" name="Shape 26"/>
          <p:cNvSpPr/>
          <p:nvPr/>
        </p:nvSpPr>
        <p:spPr>
          <a:xfrm>
            <a:off x="7622381" y="5213390"/>
            <a:ext cx="6170295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9" name="Text 27"/>
          <p:cNvSpPr/>
          <p:nvPr/>
        </p:nvSpPr>
        <p:spPr>
          <a:xfrm>
            <a:off x="7861697" y="5364599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Ctrl+Z</a:t>
            </a:r>
            <a:endParaRPr lang="en-US" sz="1850" dirty="0"/>
          </a:p>
        </p:txBody>
      </p:sp>
      <p:sp>
        <p:nvSpPr>
          <p:cNvPr id="30" name="Text 28"/>
          <p:cNvSpPr/>
          <p:nvPr/>
        </p:nvSpPr>
        <p:spPr>
          <a:xfrm>
            <a:off x="10950654" y="5364599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Отмена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7614761" y="6175653"/>
            <a:ext cx="6185535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Статусбар обновляется в реальном времени: количество символов, слов и строк</a:t>
            </a:r>
            <a:endParaRPr lang="en-US" sz="1500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5C71F545-4377-48A4-CDD1-7A8BE8F21CCE}"/>
              </a:ext>
            </a:extLst>
          </p:cNvPr>
          <p:cNvSpPr/>
          <p:nvPr/>
        </p:nvSpPr>
        <p:spPr>
          <a:xfrm>
            <a:off x="12846205" y="7683190"/>
            <a:ext cx="1784195" cy="4683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693" y="773906"/>
            <a:ext cx="10234017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Процесс разработки и тестирования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80693" y="2210633"/>
            <a:ext cx="4207669" cy="2700695"/>
          </a:xfrm>
          <a:prstGeom prst="roundRect">
            <a:avLst>
              <a:gd name="adj" fmla="val 541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Shape 2"/>
          <p:cNvSpPr/>
          <p:nvPr/>
        </p:nvSpPr>
        <p:spPr>
          <a:xfrm>
            <a:off x="780693" y="2180153"/>
            <a:ext cx="4207669" cy="121920"/>
          </a:xfrm>
          <a:prstGeom prst="roundRect">
            <a:avLst>
              <a:gd name="adj" fmla="val 76843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3"/>
          <p:cNvSpPr/>
          <p:nvPr/>
        </p:nvSpPr>
        <p:spPr>
          <a:xfrm>
            <a:off x="2549962" y="1876068"/>
            <a:ext cx="669131" cy="669131"/>
          </a:xfrm>
          <a:prstGeom prst="roundRect">
            <a:avLst>
              <a:gd name="adj" fmla="val 136655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4"/>
          <p:cNvSpPr/>
          <p:nvPr/>
        </p:nvSpPr>
        <p:spPr>
          <a:xfrm>
            <a:off x="2750701" y="2043351"/>
            <a:ext cx="267653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34177" y="2768203"/>
            <a:ext cx="3700701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Этап 1: Основная структура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034177" y="3558064"/>
            <a:ext cx="3700701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Создание главного окна, RichTextBox, меню и статусбара с настройкой диалогов открытия и сохранения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1366" y="2210633"/>
            <a:ext cx="4207669" cy="2700695"/>
          </a:xfrm>
          <a:prstGeom prst="roundRect">
            <a:avLst>
              <a:gd name="adj" fmla="val 541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8"/>
          <p:cNvSpPr/>
          <p:nvPr/>
        </p:nvSpPr>
        <p:spPr>
          <a:xfrm>
            <a:off x="5211366" y="2180153"/>
            <a:ext cx="4207669" cy="121920"/>
          </a:xfrm>
          <a:prstGeom prst="roundRect">
            <a:avLst>
              <a:gd name="adj" fmla="val 76843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9"/>
          <p:cNvSpPr/>
          <p:nvPr/>
        </p:nvSpPr>
        <p:spPr>
          <a:xfrm>
            <a:off x="6980634" y="1876068"/>
            <a:ext cx="669131" cy="669131"/>
          </a:xfrm>
          <a:prstGeom prst="roundRect">
            <a:avLst>
              <a:gd name="adj" fmla="val 136655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10"/>
          <p:cNvSpPr/>
          <p:nvPr/>
        </p:nvSpPr>
        <p:spPr>
          <a:xfrm>
            <a:off x="7181374" y="2043351"/>
            <a:ext cx="267653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64850" y="2768203"/>
            <a:ext cx="3529251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Этап 2: Работа с файлами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5464850" y="3230047"/>
            <a:ext cx="3700701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Реализация функций открытия, сохранения, создания новых документов и управления заголовками окна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2038" y="2210633"/>
            <a:ext cx="4207669" cy="2700695"/>
          </a:xfrm>
          <a:prstGeom prst="roundRect">
            <a:avLst>
              <a:gd name="adj" fmla="val 541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Shape 14"/>
          <p:cNvSpPr/>
          <p:nvPr/>
        </p:nvSpPr>
        <p:spPr>
          <a:xfrm>
            <a:off x="9642038" y="2180153"/>
            <a:ext cx="4207669" cy="121920"/>
          </a:xfrm>
          <a:prstGeom prst="roundRect">
            <a:avLst>
              <a:gd name="adj" fmla="val 76843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Shape 15"/>
          <p:cNvSpPr/>
          <p:nvPr/>
        </p:nvSpPr>
        <p:spPr>
          <a:xfrm>
            <a:off x="11411307" y="1876068"/>
            <a:ext cx="669131" cy="669131"/>
          </a:xfrm>
          <a:prstGeom prst="roundRect">
            <a:avLst>
              <a:gd name="adj" fmla="val 136655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Text 16"/>
          <p:cNvSpPr/>
          <p:nvPr/>
        </p:nvSpPr>
        <p:spPr>
          <a:xfrm>
            <a:off x="11612047" y="2043351"/>
            <a:ext cx="267653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5523" y="2768203"/>
            <a:ext cx="331934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Этап 3: Редактирование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9895523" y="3230047"/>
            <a:ext cx="3700701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Добавление операций с буфером обмена, горячих клавиш и полного набора команд редактирования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80693" y="5468898"/>
            <a:ext cx="6422946" cy="1986796"/>
          </a:xfrm>
          <a:prstGeom prst="roundRect">
            <a:avLst>
              <a:gd name="adj" fmla="val 7364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2" name="Shape 20"/>
          <p:cNvSpPr/>
          <p:nvPr/>
        </p:nvSpPr>
        <p:spPr>
          <a:xfrm>
            <a:off x="780693" y="5438418"/>
            <a:ext cx="6422946" cy="121920"/>
          </a:xfrm>
          <a:prstGeom prst="roundRect">
            <a:avLst>
              <a:gd name="adj" fmla="val 76843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3" name="Shape 21"/>
          <p:cNvSpPr/>
          <p:nvPr/>
        </p:nvSpPr>
        <p:spPr>
          <a:xfrm>
            <a:off x="3657600" y="5134332"/>
            <a:ext cx="669131" cy="669131"/>
          </a:xfrm>
          <a:prstGeom prst="roundRect">
            <a:avLst>
              <a:gd name="adj" fmla="val 136655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4" name="Text 22"/>
          <p:cNvSpPr/>
          <p:nvPr/>
        </p:nvSpPr>
        <p:spPr>
          <a:xfrm>
            <a:off x="3858339" y="5301615"/>
            <a:ext cx="267653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34177" y="6026468"/>
            <a:ext cx="343221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Этап 4: Форматирование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1034177" y="6488311"/>
            <a:ext cx="591597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Реализация выбора шрифтов, цвета текста, переноса строк и многодокументного интерфейса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6642" y="5468898"/>
            <a:ext cx="6423065" cy="1986796"/>
          </a:xfrm>
          <a:prstGeom prst="roundRect">
            <a:avLst>
              <a:gd name="adj" fmla="val 7364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8" name="Shape 26"/>
          <p:cNvSpPr/>
          <p:nvPr/>
        </p:nvSpPr>
        <p:spPr>
          <a:xfrm>
            <a:off x="7426642" y="5438418"/>
            <a:ext cx="6423065" cy="121920"/>
          </a:xfrm>
          <a:prstGeom prst="roundRect">
            <a:avLst>
              <a:gd name="adj" fmla="val 76843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9" name="Shape 27"/>
          <p:cNvSpPr/>
          <p:nvPr/>
        </p:nvSpPr>
        <p:spPr>
          <a:xfrm>
            <a:off x="10303550" y="5134332"/>
            <a:ext cx="669131" cy="669131"/>
          </a:xfrm>
          <a:prstGeom prst="roundRect">
            <a:avLst>
              <a:gd name="adj" fmla="val 136655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0" name="Text 28"/>
          <p:cNvSpPr/>
          <p:nvPr/>
        </p:nvSpPr>
        <p:spPr>
          <a:xfrm>
            <a:off x="10504289" y="5301615"/>
            <a:ext cx="267653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0127" y="6026468"/>
            <a:ext cx="276201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Этап 5: Дополнения</a:t>
            </a:r>
            <a:endParaRPr lang="en-US" sz="2050" dirty="0"/>
          </a:p>
        </p:txBody>
      </p:sp>
      <p:sp>
        <p:nvSpPr>
          <p:cNvPr id="32" name="Text 30"/>
          <p:cNvSpPr/>
          <p:nvPr/>
        </p:nvSpPr>
        <p:spPr>
          <a:xfrm>
            <a:off x="7680127" y="6488311"/>
            <a:ext cx="5916097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Добавление статистики документа, автосохранения, восстановления и функции смены темы оформления</a:t>
            </a:r>
            <a:endParaRPr lang="en-US" sz="1750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7FAE9BF-FB97-5D6B-2657-66BA3DB0BFC1}"/>
              </a:ext>
            </a:extLst>
          </p:cNvPr>
          <p:cNvSpPr/>
          <p:nvPr/>
        </p:nvSpPr>
        <p:spPr>
          <a:xfrm>
            <a:off x="12846205" y="7761249"/>
            <a:ext cx="1784195" cy="4683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598</Words>
  <Application>Microsoft Office PowerPoint</Application>
  <PresentationFormat>Произвольный</PresentationFormat>
  <Paragraphs>119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Noto Serif HK Semi Bold</vt:lpstr>
      <vt:lpstr>Arial</vt:lpstr>
      <vt:lpstr>Source Sans 3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Nikita .</cp:lastModifiedBy>
  <cp:revision>2</cp:revision>
  <dcterms:created xsi:type="dcterms:W3CDTF">2025-10-28T07:09:41Z</dcterms:created>
  <dcterms:modified xsi:type="dcterms:W3CDTF">2025-10-28T07:16:31Z</dcterms:modified>
</cp:coreProperties>
</file>